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3" r:id="rId3"/>
    <p:sldId id="465" r:id="rId4"/>
    <p:sldId id="466" r:id="rId5"/>
    <p:sldId id="415" r:id="rId6"/>
    <p:sldId id="416" r:id="rId7"/>
    <p:sldId id="446" r:id="rId8"/>
    <p:sldId id="409" r:id="rId9"/>
    <p:sldId id="462" r:id="rId10"/>
    <p:sldId id="429" r:id="rId11"/>
    <p:sldId id="458" r:id="rId12"/>
    <p:sldId id="459" r:id="rId13"/>
    <p:sldId id="464" r:id="rId14"/>
    <p:sldId id="460" r:id="rId15"/>
    <p:sldId id="453" r:id="rId16"/>
    <p:sldId id="467" r:id="rId17"/>
    <p:sldId id="274" r:id="rId1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81D639D3-09F6-4AC0-96FD-168F68B342D6}">
          <p14:sldIdLst>
            <p14:sldId id="256"/>
            <p14:sldId id="403"/>
            <p14:sldId id="465"/>
            <p14:sldId id="466"/>
            <p14:sldId id="415"/>
            <p14:sldId id="416"/>
            <p14:sldId id="446"/>
            <p14:sldId id="409"/>
            <p14:sldId id="462"/>
            <p14:sldId id="429"/>
            <p14:sldId id="458"/>
            <p14:sldId id="459"/>
            <p14:sldId id="464"/>
            <p14:sldId id="460"/>
            <p14:sldId id="453"/>
            <p14:sldId id="467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55" autoAdjust="0"/>
  </p:normalViewPr>
  <p:slideViewPr>
    <p:cSldViewPr>
      <p:cViewPr varScale="1">
        <p:scale>
          <a:sx n="62" d="100"/>
          <a:sy n="62" d="100"/>
        </p:scale>
        <p:origin x="-13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268" y="-84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79520-A04F-407A-B820-39A2CA186A75}" type="doc">
      <dgm:prSet loTypeId="urn:microsoft.com/office/officeart/2008/layout/VerticalCurvedList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66FBB64-FDD9-4493-86FD-3CB68DD6A209}">
      <dgm:prSet phldrT="[Text]"/>
      <dgm:spPr/>
      <dgm:t>
        <a:bodyPr/>
        <a:lstStyle/>
        <a:p>
          <a:r>
            <a:rPr lang="id-ID" dirty="0" smtClean="0"/>
            <a:t>Latar Belakang</a:t>
          </a:r>
          <a:endParaRPr lang="en-US" dirty="0"/>
        </a:p>
      </dgm:t>
    </dgm:pt>
    <dgm:pt modelId="{35734C1F-D058-4A3D-8BEB-138768C11A62}" type="parTrans" cxnId="{CD5989DB-820A-41CD-B986-6C3C54BEB4F8}">
      <dgm:prSet/>
      <dgm:spPr/>
      <dgm:t>
        <a:bodyPr/>
        <a:lstStyle/>
        <a:p>
          <a:endParaRPr lang="en-US"/>
        </a:p>
      </dgm:t>
    </dgm:pt>
    <dgm:pt modelId="{4DF3E15B-892B-471F-9579-C0BE16F94221}" type="sibTrans" cxnId="{CD5989DB-820A-41CD-B986-6C3C54BEB4F8}">
      <dgm:prSet/>
      <dgm:spPr/>
      <dgm:t>
        <a:bodyPr/>
        <a:lstStyle/>
        <a:p>
          <a:endParaRPr lang="en-US"/>
        </a:p>
      </dgm:t>
    </dgm:pt>
    <dgm:pt modelId="{3BFDCBD9-CC66-4738-866E-667F4E244B24}">
      <dgm:prSet phldrT="[Text]"/>
      <dgm:spPr/>
      <dgm:t>
        <a:bodyPr/>
        <a:lstStyle/>
        <a:p>
          <a:r>
            <a:rPr lang="id-ID" dirty="0" smtClean="0"/>
            <a:t>Definisi</a:t>
          </a:r>
          <a:r>
            <a:rPr lang="en-GB" dirty="0" smtClean="0"/>
            <a:t> </a:t>
          </a:r>
          <a:r>
            <a:rPr lang="en-GB" dirty="0" err="1" smtClean="0"/>
            <a:t>dan</a:t>
          </a:r>
          <a:r>
            <a:rPr lang="id-ID" dirty="0" smtClean="0"/>
            <a:t> Karakteristik </a:t>
          </a:r>
          <a:endParaRPr lang="en-US" dirty="0"/>
        </a:p>
      </dgm:t>
    </dgm:pt>
    <dgm:pt modelId="{C09290A9-659E-41C0-8532-C374B5A02EBA}" type="parTrans" cxnId="{E2415B97-8175-418A-8BBA-A607768B19DB}">
      <dgm:prSet/>
      <dgm:spPr/>
      <dgm:t>
        <a:bodyPr/>
        <a:lstStyle/>
        <a:p>
          <a:endParaRPr lang="en-US"/>
        </a:p>
      </dgm:t>
    </dgm:pt>
    <dgm:pt modelId="{6CB8A58E-1265-4759-8ED4-10A31C60D7EC}" type="sibTrans" cxnId="{E2415B97-8175-418A-8BBA-A607768B19DB}">
      <dgm:prSet/>
      <dgm:spPr/>
      <dgm:t>
        <a:bodyPr/>
        <a:lstStyle/>
        <a:p>
          <a:endParaRPr lang="en-US"/>
        </a:p>
      </dgm:t>
    </dgm:pt>
    <dgm:pt modelId="{D605BFC4-ABCB-42B3-81EB-DCD13F6E32EE}">
      <dgm:prSet phldrT="[Text]"/>
      <dgm:spPr/>
      <dgm:t>
        <a:bodyPr/>
        <a:lstStyle/>
        <a:p>
          <a:r>
            <a:rPr lang="id-ID" dirty="0" smtClean="0"/>
            <a:t>Produk Asuransi Mikro yang Sudah Ada</a:t>
          </a:r>
          <a:endParaRPr lang="en-US" dirty="0"/>
        </a:p>
      </dgm:t>
    </dgm:pt>
    <dgm:pt modelId="{55FBC0E9-0E17-4872-812B-4D6BC9EB50C5}" type="parTrans" cxnId="{6FBC6B87-ABAF-42D8-B562-92B24BF19FA1}">
      <dgm:prSet/>
      <dgm:spPr/>
      <dgm:t>
        <a:bodyPr/>
        <a:lstStyle/>
        <a:p>
          <a:endParaRPr lang="en-US"/>
        </a:p>
      </dgm:t>
    </dgm:pt>
    <dgm:pt modelId="{60397AC8-4819-41F8-BF99-875A92EF4E0E}" type="sibTrans" cxnId="{6FBC6B87-ABAF-42D8-B562-92B24BF19FA1}">
      <dgm:prSet/>
      <dgm:spPr/>
      <dgm:t>
        <a:bodyPr/>
        <a:lstStyle/>
        <a:p>
          <a:endParaRPr lang="en-US"/>
        </a:p>
      </dgm:t>
    </dgm:pt>
    <dgm:pt modelId="{7BD1BA9C-965E-41A9-ADF2-28C62EC8D1ED}">
      <dgm:prSet phldrT="[Text]"/>
      <dgm:spPr/>
      <dgm:t>
        <a:bodyPr/>
        <a:lstStyle/>
        <a:p>
          <a:r>
            <a:rPr lang="id-ID" dirty="0" smtClean="0"/>
            <a:t>Program Pengembangan</a:t>
          </a:r>
          <a:endParaRPr lang="en-US" dirty="0"/>
        </a:p>
      </dgm:t>
    </dgm:pt>
    <dgm:pt modelId="{80AACD72-1B3C-4B7A-8440-C32F4F91B0AF}" type="sibTrans" cxnId="{E63E71DB-80AF-48B4-88CB-A5EFB723A0B0}">
      <dgm:prSet/>
      <dgm:spPr/>
      <dgm:t>
        <a:bodyPr/>
        <a:lstStyle/>
        <a:p>
          <a:endParaRPr lang="id-ID"/>
        </a:p>
      </dgm:t>
    </dgm:pt>
    <dgm:pt modelId="{329EE0CE-F7BC-4924-834F-09A44892946F}" type="parTrans" cxnId="{E63E71DB-80AF-48B4-88CB-A5EFB723A0B0}">
      <dgm:prSet/>
      <dgm:spPr/>
      <dgm:t>
        <a:bodyPr/>
        <a:lstStyle/>
        <a:p>
          <a:endParaRPr lang="id-ID"/>
        </a:p>
      </dgm:t>
    </dgm:pt>
    <dgm:pt modelId="{84B29DCA-663E-4F7C-B228-79E9FB7E2CD6}" type="pres">
      <dgm:prSet presAssocID="{BB879520-A04F-407A-B820-39A2CA186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20E172-0073-440D-90F7-431206164D8D}" type="pres">
      <dgm:prSet presAssocID="{BB879520-A04F-407A-B820-39A2CA186A75}" presName="Name1" presStyleCnt="0"/>
      <dgm:spPr/>
    </dgm:pt>
    <dgm:pt modelId="{0CA0C4C2-4A01-4AFA-829A-3A4BEDAC52CC}" type="pres">
      <dgm:prSet presAssocID="{BB879520-A04F-407A-B820-39A2CA186A75}" presName="cycle" presStyleCnt="0"/>
      <dgm:spPr/>
    </dgm:pt>
    <dgm:pt modelId="{DC8846FA-EC71-44C3-87E5-DB1D7F329D7B}" type="pres">
      <dgm:prSet presAssocID="{BB879520-A04F-407A-B820-39A2CA186A75}" presName="srcNode" presStyleLbl="node1" presStyleIdx="0" presStyleCnt="4"/>
      <dgm:spPr/>
    </dgm:pt>
    <dgm:pt modelId="{07864EF7-7CD0-47BD-B198-5568FC19BA8C}" type="pres">
      <dgm:prSet presAssocID="{BB879520-A04F-407A-B820-39A2CA186A75}" presName="conn" presStyleLbl="parChTrans1D2" presStyleIdx="0" presStyleCnt="1"/>
      <dgm:spPr/>
      <dgm:t>
        <a:bodyPr/>
        <a:lstStyle/>
        <a:p>
          <a:endParaRPr lang="en-US"/>
        </a:p>
      </dgm:t>
    </dgm:pt>
    <dgm:pt modelId="{A0D2903E-9ECC-4F2A-9E15-329B1D25A9A1}" type="pres">
      <dgm:prSet presAssocID="{BB879520-A04F-407A-B820-39A2CA186A75}" presName="extraNode" presStyleLbl="node1" presStyleIdx="0" presStyleCnt="4"/>
      <dgm:spPr/>
    </dgm:pt>
    <dgm:pt modelId="{732E041B-35AC-4E8F-823D-AF7DCEBED804}" type="pres">
      <dgm:prSet presAssocID="{BB879520-A04F-407A-B820-39A2CA186A75}" presName="dstNode" presStyleLbl="node1" presStyleIdx="0" presStyleCnt="4"/>
      <dgm:spPr/>
    </dgm:pt>
    <dgm:pt modelId="{8A002831-4941-4A0C-9E7D-37F2C3592BF4}" type="pres">
      <dgm:prSet presAssocID="{266FBB64-FDD9-4493-86FD-3CB68DD6A20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8D0F7-C704-457F-A085-E1F7632650FE}" type="pres">
      <dgm:prSet presAssocID="{266FBB64-FDD9-4493-86FD-3CB68DD6A209}" presName="accent_1" presStyleCnt="0"/>
      <dgm:spPr/>
    </dgm:pt>
    <dgm:pt modelId="{A775C78A-B11F-4ED1-BB9D-E6CD0BB81EA7}" type="pres">
      <dgm:prSet presAssocID="{266FBB64-FDD9-4493-86FD-3CB68DD6A209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65D1FC-6F69-49B5-AEBA-2EA818CD5632}" type="pres">
      <dgm:prSet presAssocID="{3BFDCBD9-CC66-4738-866E-667F4E244B2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D354D-0259-48C7-9FA4-4B3F62B6BFF8}" type="pres">
      <dgm:prSet presAssocID="{3BFDCBD9-CC66-4738-866E-667F4E244B24}" presName="accent_2" presStyleCnt="0"/>
      <dgm:spPr/>
    </dgm:pt>
    <dgm:pt modelId="{5F2C9546-5D1B-44A3-A728-4D952DA945C3}" type="pres">
      <dgm:prSet presAssocID="{3BFDCBD9-CC66-4738-866E-667F4E244B24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BEF4BA-BDBD-4E61-8918-A88025AEB701}" type="pres">
      <dgm:prSet presAssocID="{D605BFC4-ABCB-42B3-81EB-DCD13F6E32E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5868D-0993-43AF-9916-591043E48178}" type="pres">
      <dgm:prSet presAssocID="{D605BFC4-ABCB-42B3-81EB-DCD13F6E32EE}" presName="accent_3" presStyleCnt="0"/>
      <dgm:spPr/>
    </dgm:pt>
    <dgm:pt modelId="{6E54ABA7-CF71-4E1F-9D5A-782913B05610}" type="pres">
      <dgm:prSet presAssocID="{D605BFC4-ABCB-42B3-81EB-DCD13F6E32EE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AD2FDF8-4E81-4DCF-82BA-B6DE9ABE1AFB}" type="pres">
      <dgm:prSet presAssocID="{7BD1BA9C-965E-41A9-ADF2-28C62EC8D1E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FD131-E42F-4FA9-BBDA-A47BE268227D}" type="pres">
      <dgm:prSet presAssocID="{7BD1BA9C-965E-41A9-ADF2-28C62EC8D1ED}" presName="accent_4" presStyleCnt="0"/>
      <dgm:spPr/>
    </dgm:pt>
    <dgm:pt modelId="{793BB10E-0DC0-4D68-9FD1-2C659A0FF300}" type="pres">
      <dgm:prSet presAssocID="{7BD1BA9C-965E-41A9-ADF2-28C62EC8D1ED}" presName="accentRepeatNode" presStyleLbl="solidFgAcc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5D98FDE-B992-44F1-BD22-EA276FD8D625}" type="presOf" srcId="{7BD1BA9C-965E-41A9-ADF2-28C62EC8D1ED}" destId="{EAD2FDF8-4E81-4DCF-82BA-B6DE9ABE1AFB}" srcOrd="0" destOrd="0" presId="urn:microsoft.com/office/officeart/2008/layout/VerticalCurvedList"/>
    <dgm:cxn modelId="{E2415B97-8175-418A-8BBA-A607768B19DB}" srcId="{BB879520-A04F-407A-B820-39A2CA186A75}" destId="{3BFDCBD9-CC66-4738-866E-667F4E244B24}" srcOrd="1" destOrd="0" parTransId="{C09290A9-659E-41C0-8532-C374B5A02EBA}" sibTransId="{6CB8A58E-1265-4759-8ED4-10A31C60D7EC}"/>
    <dgm:cxn modelId="{6DD521F4-91A8-4D65-80E6-8455647ECDC5}" type="presOf" srcId="{3BFDCBD9-CC66-4738-866E-667F4E244B24}" destId="{DD65D1FC-6F69-49B5-AEBA-2EA818CD5632}" srcOrd="0" destOrd="0" presId="urn:microsoft.com/office/officeart/2008/layout/VerticalCurvedList"/>
    <dgm:cxn modelId="{774278A3-722D-4ECA-BCF9-F1CC21B5DC9B}" type="presOf" srcId="{4DF3E15B-892B-471F-9579-C0BE16F94221}" destId="{07864EF7-7CD0-47BD-B198-5568FC19BA8C}" srcOrd="0" destOrd="0" presId="urn:microsoft.com/office/officeart/2008/layout/VerticalCurvedList"/>
    <dgm:cxn modelId="{B28B9005-9A33-4CB0-BCB1-6D69093B7915}" type="presOf" srcId="{D605BFC4-ABCB-42B3-81EB-DCD13F6E32EE}" destId="{29BEF4BA-BDBD-4E61-8918-A88025AEB701}" srcOrd="0" destOrd="0" presId="urn:microsoft.com/office/officeart/2008/layout/VerticalCurvedList"/>
    <dgm:cxn modelId="{E63E71DB-80AF-48B4-88CB-A5EFB723A0B0}" srcId="{BB879520-A04F-407A-B820-39A2CA186A75}" destId="{7BD1BA9C-965E-41A9-ADF2-28C62EC8D1ED}" srcOrd="3" destOrd="0" parTransId="{329EE0CE-F7BC-4924-834F-09A44892946F}" sibTransId="{80AACD72-1B3C-4B7A-8440-C32F4F91B0AF}"/>
    <dgm:cxn modelId="{FD7603BA-0422-4B8D-8A40-7A653C48FC59}" type="presOf" srcId="{266FBB64-FDD9-4493-86FD-3CB68DD6A209}" destId="{8A002831-4941-4A0C-9E7D-37F2C3592BF4}" srcOrd="0" destOrd="0" presId="urn:microsoft.com/office/officeart/2008/layout/VerticalCurvedList"/>
    <dgm:cxn modelId="{6FBC6B87-ABAF-42D8-B562-92B24BF19FA1}" srcId="{BB879520-A04F-407A-B820-39A2CA186A75}" destId="{D605BFC4-ABCB-42B3-81EB-DCD13F6E32EE}" srcOrd="2" destOrd="0" parTransId="{55FBC0E9-0E17-4872-812B-4D6BC9EB50C5}" sibTransId="{60397AC8-4819-41F8-BF99-875A92EF4E0E}"/>
    <dgm:cxn modelId="{C3A76B23-7813-4236-BBD4-3DE029869957}" type="presOf" srcId="{BB879520-A04F-407A-B820-39A2CA186A75}" destId="{84B29DCA-663E-4F7C-B228-79E9FB7E2CD6}" srcOrd="0" destOrd="0" presId="urn:microsoft.com/office/officeart/2008/layout/VerticalCurvedList"/>
    <dgm:cxn modelId="{CD5989DB-820A-41CD-B986-6C3C54BEB4F8}" srcId="{BB879520-A04F-407A-B820-39A2CA186A75}" destId="{266FBB64-FDD9-4493-86FD-3CB68DD6A209}" srcOrd="0" destOrd="0" parTransId="{35734C1F-D058-4A3D-8BEB-138768C11A62}" sibTransId="{4DF3E15B-892B-471F-9579-C0BE16F94221}"/>
    <dgm:cxn modelId="{9F0A9B7E-7460-4466-9508-5A5FD2E2CD6B}" type="presParOf" srcId="{84B29DCA-663E-4F7C-B228-79E9FB7E2CD6}" destId="{8420E172-0073-440D-90F7-431206164D8D}" srcOrd="0" destOrd="0" presId="urn:microsoft.com/office/officeart/2008/layout/VerticalCurvedList"/>
    <dgm:cxn modelId="{0DC6E27C-3B46-4DC8-B530-94A1A7875B4C}" type="presParOf" srcId="{8420E172-0073-440D-90F7-431206164D8D}" destId="{0CA0C4C2-4A01-4AFA-829A-3A4BEDAC52CC}" srcOrd="0" destOrd="0" presId="urn:microsoft.com/office/officeart/2008/layout/VerticalCurvedList"/>
    <dgm:cxn modelId="{CD06AB94-34A5-4310-AEA4-CC60FA2F5DED}" type="presParOf" srcId="{0CA0C4C2-4A01-4AFA-829A-3A4BEDAC52CC}" destId="{DC8846FA-EC71-44C3-87E5-DB1D7F329D7B}" srcOrd="0" destOrd="0" presId="urn:microsoft.com/office/officeart/2008/layout/VerticalCurvedList"/>
    <dgm:cxn modelId="{6BFEB472-99AA-4F7D-9D59-09F2AE5166F1}" type="presParOf" srcId="{0CA0C4C2-4A01-4AFA-829A-3A4BEDAC52CC}" destId="{07864EF7-7CD0-47BD-B198-5568FC19BA8C}" srcOrd="1" destOrd="0" presId="urn:microsoft.com/office/officeart/2008/layout/VerticalCurvedList"/>
    <dgm:cxn modelId="{5563F901-739E-4E4C-9854-2D6ADC1D8DCB}" type="presParOf" srcId="{0CA0C4C2-4A01-4AFA-829A-3A4BEDAC52CC}" destId="{A0D2903E-9ECC-4F2A-9E15-329B1D25A9A1}" srcOrd="2" destOrd="0" presId="urn:microsoft.com/office/officeart/2008/layout/VerticalCurvedList"/>
    <dgm:cxn modelId="{5DA446B7-1CA1-4472-AF4D-4EEA2EEBD1FA}" type="presParOf" srcId="{0CA0C4C2-4A01-4AFA-829A-3A4BEDAC52CC}" destId="{732E041B-35AC-4E8F-823D-AF7DCEBED804}" srcOrd="3" destOrd="0" presId="urn:microsoft.com/office/officeart/2008/layout/VerticalCurvedList"/>
    <dgm:cxn modelId="{7E8C189F-2650-49A0-A17D-10B52AFACDDE}" type="presParOf" srcId="{8420E172-0073-440D-90F7-431206164D8D}" destId="{8A002831-4941-4A0C-9E7D-37F2C3592BF4}" srcOrd="1" destOrd="0" presId="urn:microsoft.com/office/officeart/2008/layout/VerticalCurvedList"/>
    <dgm:cxn modelId="{238E4D9E-000E-445E-AF7C-FB326CF396D0}" type="presParOf" srcId="{8420E172-0073-440D-90F7-431206164D8D}" destId="{FF18D0F7-C704-457F-A085-E1F7632650FE}" srcOrd="2" destOrd="0" presId="urn:microsoft.com/office/officeart/2008/layout/VerticalCurvedList"/>
    <dgm:cxn modelId="{4DEF4E05-DAF9-4919-96AA-08251ED510AA}" type="presParOf" srcId="{FF18D0F7-C704-457F-A085-E1F7632650FE}" destId="{A775C78A-B11F-4ED1-BB9D-E6CD0BB81EA7}" srcOrd="0" destOrd="0" presId="urn:microsoft.com/office/officeart/2008/layout/VerticalCurvedList"/>
    <dgm:cxn modelId="{10646C73-909D-44FB-B802-041DFB611EAB}" type="presParOf" srcId="{8420E172-0073-440D-90F7-431206164D8D}" destId="{DD65D1FC-6F69-49B5-AEBA-2EA818CD5632}" srcOrd="3" destOrd="0" presId="urn:microsoft.com/office/officeart/2008/layout/VerticalCurvedList"/>
    <dgm:cxn modelId="{31B856F5-6139-423A-AD28-1DD3B48D3ED6}" type="presParOf" srcId="{8420E172-0073-440D-90F7-431206164D8D}" destId="{451D354D-0259-48C7-9FA4-4B3F62B6BFF8}" srcOrd="4" destOrd="0" presId="urn:microsoft.com/office/officeart/2008/layout/VerticalCurvedList"/>
    <dgm:cxn modelId="{30E4720D-C05F-4533-BB5D-273CF15EABFC}" type="presParOf" srcId="{451D354D-0259-48C7-9FA4-4B3F62B6BFF8}" destId="{5F2C9546-5D1B-44A3-A728-4D952DA945C3}" srcOrd="0" destOrd="0" presId="urn:microsoft.com/office/officeart/2008/layout/VerticalCurvedList"/>
    <dgm:cxn modelId="{1C62CF3C-2558-462C-8D4C-DAF156D87B55}" type="presParOf" srcId="{8420E172-0073-440D-90F7-431206164D8D}" destId="{29BEF4BA-BDBD-4E61-8918-A88025AEB701}" srcOrd="5" destOrd="0" presId="urn:microsoft.com/office/officeart/2008/layout/VerticalCurvedList"/>
    <dgm:cxn modelId="{E9B97485-649A-4DDC-BE1A-BAC864B399ED}" type="presParOf" srcId="{8420E172-0073-440D-90F7-431206164D8D}" destId="{CEA5868D-0993-43AF-9916-591043E48178}" srcOrd="6" destOrd="0" presId="urn:microsoft.com/office/officeart/2008/layout/VerticalCurvedList"/>
    <dgm:cxn modelId="{8E3AEEEF-9A3B-4AC9-B74C-BCEFEC060B08}" type="presParOf" srcId="{CEA5868D-0993-43AF-9916-591043E48178}" destId="{6E54ABA7-CF71-4E1F-9D5A-782913B05610}" srcOrd="0" destOrd="0" presId="urn:microsoft.com/office/officeart/2008/layout/VerticalCurvedList"/>
    <dgm:cxn modelId="{775BB03D-7AAF-4129-B2B9-674FE3F33159}" type="presParOf" srcId="{8420E172-0073-440D-90F7-431206164D8D}" destId="{EAD2FDF8-4E81-4DCF-82BA-B6DE9ABE1AFB}" srcOrd="7" destOrd="0" presId="urn:microsoft.com/office/officeart/2008/layout/VerticalCurvedList"/>
    <dgm:cxn modelId="{3D07D4D9-A607-4EE9-AC15-22F10C8E49E2}" type="presParOf" srcId="{8420E172-0073-440D-90F7-431206164D8D}" destId="{948FD131-E42F-4FA9-BBDA-A47BE268227D}" srcOrd="8" destOrd="0" presId="urn:microsoft.com/office/officeart/2008/layout/VerticalCurvedList"/>
    <dgm:cxn modelId="{A6CB3692-B396-468D-9072-8152067E2E34}" type="presParOf" srcId="{948FD131-E42F-4FA9-BBDA-A47BE268227D}" destId="{793BB10E-0DC0-4D68-9FD1-2C659A0FF3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64EF7-7CD0-47BD-B198-5568FC19BA8C}">
      <dsp:nvSpPr>
        <dsp:cNvPr id="0" name=""/>
        <dsp:cNvSpPr/>
      </dsp:nvSpPr>
      <dsp:spPr>
        <a:xfrm>
          <a:off x="-5312763" y="-813628"/>
          <a:ext cx="6326256" cy="6326256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02831-4941-4A0C-9E7D-37F2C3592BF4}">
      <dsp:nvSpPr>
        <dsp:cNvPr id="0" name=""/>
        <dsp:cNvSpPr/>
      </dsp:nvSpPr>
      <dsp:spPr>
        <a:xfrm>
          <a:off x="530617" y="361259"/>
          <a:ext cx="6947966" cy="722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79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Latar Belakang</a:t>
          </a:r>
          <a:endParaRPr lang="en-US" sz="2900" kern="1200" dirty="0"/>
        </a:p>
      </dsp:txBody>
      <dsp:txXfrm>
        <a:off x="530617" y="361259"/>
        <a:ext cx="6947966" cy="722894"/>
      </dsp:txXfrm>
    </dsp:sp>
    <dsp:sp modelId="{A775C78A-B11F-4ED1-BB9D-E6CD0BB81EA7}">
      <dsp:nvSpPr>
        <dsp:cNvPr id="0" name=""/>
        <dsp:cNvSpPr/>
      </dsp:nvSpPr>
      <dsp:spPr>
        <a:xfrm>
          <a:off x="78808" y="270897"/>
          <a:ext cx="903617" cy="9036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5D1FC-6F69-49B5-AEBA-2EA818CD5632}">
      <dsp:nvSpPr>
        <dsp:cNvPr id="0" name=""/>
        <dsp:cNvSpPr/>
      </dsp:nvSpPr>
      <dsp:spPr>
        <a:xfrm>
          <a:off x="945069" y="1445788"/>
          <a:ext cx="6533515" cy="7228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79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Definisi</a:t>
          </a:r>
          <a:r>
            <a:rPr lang="en-GB" sz="2900" kern="1200" dirty="0" smtClean="0"/>
            <a:t> </a:t>
          </a:r>
          <a:r>
            <a:rPr lang="en-GB" sz="2900" kern="1200" dirty="0" err="1" smtClean="0"/>
            <a:t>dan</a:t>
          </a:r>
          <a:r>
            <a:rPr lang="id-ID" sz="2900" kern="1200" dirty="0" smtClean="0"/>
            <a:t> Karakteristik </a:t>
          </a:r>
          <a:endParaRPr lang="en-US" sz="2900" kern="1200" dirty="0"/>
        </a:p>
      </dsp:txBody>
      <dsp:txXfrm>
        <a:off x="945069" y="1445788"/>
        <a:ext cx="6533515" cy="722894"/>
      </dsp:txXfrm>
    </dsp:sp>
    <dsp:sp modelId="{5F2C9546-5D1B-44A3-A728-4D952DA945C3}">
      <dsp:nvSpPr>
        <dsp:cNvPr id="0" name=""/>
        <dsp:cNvSpPr/>
      </dsp:nvSpPr>
      <dsp:spPr>
        <a:xfrm>
          <a:off x="493260" y="1355426"/>
          <a:ext cx="903617" cy="9036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EF4BA-BDBD-4E61-8918-A88025AEB701}">
      <dsp:nvSpPr>
        <dsp:cNvPr id="0" name=""/>
        <dsp:cNvSpPr/>
      </dsp:nvSpPr>
      <dsp:spPr>
        <a:xfrm>
          <a:off x="945069" y="2530317"/>
          <a:ext cx="6533515" cy="7228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79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Produk Asuransi Mikro yang Sudah Ada</a:t>
          </a:r>
          <a:endParaRPr lang="en-US" sz="2900" kern="1200" dirty="0"/>
        </a:p>
      </dsp:txBody>
      <dsp:txXfrm>
        <a:off x="945069" y="2530317"/>
        <a:ext cx="6533515" cy="722894"/>
      </dsp:txXfrm>
    </dsp:sp>
    <dsp:sp modelId="{6E54ABA7-CF71-4E1F-9D5A-782913B05610}">
      <dsp:nvSpPr>
        <dsp:cNvPr id="0" name=""/>
        <dsp:cNvSpPr/>
      </dsp:nvSpPr>
      <dsp:spPr>
        <a:xfrm>
          <a:off x="493260" y="2439955"/>
          <a:ext cx="903617" cy="9036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2FDF8-4E81-4DCF-82BA-B6DE9ABE1AFB}">
      <dsp:nvSpPr>
        <dsp:cNvPr id="0" name=""/>
        <dsp:cNvSpPr/>
      </dsp:nvSpPr>
      <dsp:spPr>
        <a:xfrm>
          <a:off x="530617" y="3614846"/>
          <a:ext cx="6947966" cy="7228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79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Program Pengembangan</a:t>
          </a:r>
          <a:endParaRPr lang="en-US" sz="2900" kern="1200" dirty="0"/>
        </a:p>
      </dsp:txBody>
      <dsp:txXfrm>
        <a:off x="530617" y="3614846"/>
        <a:ext cx="6947966" cy="722894"/>
      </dsp:txXfrm>
    </dsp:sp>
    <dsp:sp modelId="{793BB10E-0DC0-4D68-9FD1-2C659A0FF300}">
      <dsp:nvSpPr>
        <dsp:cNvPr id="0" name=""/>
        <dsp:cNvSpPr/>
      </dsp:nvSpPr>
      <dsp:spPr>
        <a:xfrm>
          <a:off x="78808" y="3524484"/>
          <a:ext cx="903617" cy="9036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49" cy="493278"/>
          </a:xfrm>
          <a:prstGeom prst="rect">
            <a:avLst/>
          </a:prstGeom>
        </p:spPr>
        <p:txBody>
          <a:bodyPr vert="horz" wrap="square" lIns="90200" tIns="45100" rIns="90200" bIns="451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5" y="0"/>
            <a:ext cx="2945049" cy="493278"/>
          </a:xfrm>
          <a:prstGeom prst="rect">
            <a:avLst/>
          </a:prstGeom>
        </p:spPr>
        <p:txBody>
          <a:bodyPr vert="horz" wrap="square" lIns="90200" tIns="45100" rIns="90200" bIns="451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charset="0"/>
                <a:ea typeface="ＭＳ Ｐゴシック" charset="-128"/>
              </a:defRPr>
            </a:lvl1pPr>
          </a:lstStyle>
          <a:p>
            <a:pPr>
              <a:defRPr/>
            </a:pPr>
            <a:fld id="{09B74ECD-1FF9-4C7C-A488-5FFCDD837619}" type="datetime1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9235"/>
            <a:ext cx="2945049" cy="493278"/>
          </a:xfrm>
          <a:prstGeom prst="rect">
            <a:avLst/>
          </a:prstGeom>
        </p:spPr>
        <p:txBody>
          <a:bodyPr vert="horz" wrap="square" lIns="90200" tIns="45100" rIns="90200" bIns="451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5" y="9379235"/>
            <a:ext cx="2945049" cy="493278"/>
          </a:xfrm>
          <a:prstGeom prst="rect">
            <a:avLst/>
          </a:prstGeom>
        </p:spPr>
        <p:txBody>
          <a:bodyPr vert="horz" wrap="square" lIns="90200" tIns="45100" rIns="90200" bIns="451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charset="0"/>
                <a:ea typeface="ＭＳ Ｐゴシック" charset="-128"/>
              </a:defRPr>
            </a:lvl1pPr>
          </a:lstStyle>
          <a:p>
            <a:pPr>
              <a:defRPr/>
            </a:pPr>
            <a:fld id="{97F222D2-4D35-4750-9BFA-9300314A8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143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574" cy="493278"/>
          </a:xfrm>
          <a:prstGeom prst="rect">
            <a:avLst/>
          </a:prstGeom>
        </p:spPr>
        <p:txBody>
          <a:bodyPr vert="horz" wrap="square" lIns="90829" tIns="45415" rIns="90829" bIns="45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82" y="0"/>
            <a:ext cx="2946574" cy="493278"/>
          </a:xfrm>
          <a:prstGeom prst="rect">
            <a:avLst/>
          </a:prstGeom>
        </p:spPr>
        <p:txBody>
          <a:bodyPr vert="horz" wrap="square" lIns="90829" tIns="45415" rIns="90829" bIns="45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30B2E109-E785-4B99-9344-BCCEDDE699FE}" type="datetime1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0829" tIns="45415" rIns="90829" bIns="454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59" y="4691356"/>
            <a:ext cx="5439358" cy="4441241"/>
          </a:xfrm>
          <a:prstGeom prst="rect">
            <a:avLst/>
          </a:prstGeom>
        </p:spPr>
        <p:txBody>
          <a:bodyPr vert="horz" wrap="square" lIns="90829" tIns="45415" rIns="90829" bIns="45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9235"/>
            <a:ext cx="2946574" cy="493278"/>
          </a:xfrm>
          <a:prstGeom prst="rect">
            <a:avLst/>
          </a:prstGeom>
        </p:spPr>
        <p:txBody>
          <a:bodyPr vert="horz" wrap="square" lIns="90829" tIns="45415" rIns="90829" bIns="45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82" y="9379235"/>
            <a:ext cx="2946574" cy="493278"/>
          </a:xfrm>
          <a:prstGeom prst="rect">
            <a:avLst/>
          </a:prstGeom>
        </p:spPr>
        <p:txBody>
          <a:bodyPr vert="horz" wrap="square" lIns="90829" tIns="45415" rIns="90829" bIns="45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E9E86C53-4323-4947-A0C1-65A3E0EA7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330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86C53-4323-4947-A0C1-65A3E0EA7A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32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A7076-D1C8-455C-8EE9-430E3C8CD91A}" type="datetime1">
              <a:rPr lang="en-US" smtClean="0"/>
              <a:pPr/>
              <a:t>11/23/2014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6" name="Picture 3" descr="C:\Users\bapepam\Desktop\LOGO OJK_FINALE indonesia.jpg"/>
          <p:cNvPicPr>
            <a:picLocks noChangeAspect="1" noChangeArrowheads="1"/>
          </p:cNvPicPr>
          <p:nvPr userDrawn="1"/>
        </p:nvPicPr>
        <p:blipFill>
          <a:blip r:embed="rId2" cstate="print"/>
          <a:srcRect t="10000" r="11105"/>
          <a:stretch>
            <a:fillRect/>
          </a:stretch>
        </p:blipFill>
        <p:spPr bwMode="auto">
          <a:xfrm>
            <a:off x="228600" y="73867"/>
            <a:ext cx="2477039" cy="1045001"/>
          </a:xfrm>
          <a:prstGeom prst="rect">
            <a:avLst/>
          </a:prstGeom>
          <a:noFill/>
        </p:spPr>
      </p:pic>
      <p:pic>
        <p:nvPicPr>
          <p:cNvPr id="17" name="Picture 16" descr="utk presentas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4" y="6324600"/>
            <a:ext cx="9144000" cy="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33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67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12A2-A1BE-4ABA-86D5-437DACF18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6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E063-A613-4594-9B9A-606E4C86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74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pic>
        <p:nvPicPr>
          <p:cNvPr id="13" name="Picture 3" descr="C:\Users\bapepam\Desktop\LOGO OJK_FINALE indonesia.jpg"/>
          <p:cNvPicPr>
            <a:picLocks noChangeAspect="1" noChangeArrowheads="1"/>
          </p:cNvPicPr>
          <p:nvPr userDrawn="1"/>
        </p:nvPicPr>
        <p:blipFill>
          <a:blip r:embed="rId2" cstate="print"/>
          <a:srcRect t="10000" r="11105"/>
          <a:stretch>
            <a:fillRect/>
          </a:stretch>
        </p:blipFill>
        <p:spPr bwMode="auto">
          <a:xfrm>
            <a:off x="251520" y="260648"/>
            <a:ext cx="1281873" cy="540790"/>
          </a:xfrm>
          <a:prstGeom prst="rect">
            <a:avLst/>
          </a:prstGeom>
          <a:noFill/>
        </p:spPr>
      </p:pic>
      <p:pic>
        <p:nvPicPr>
          <p:cNvPr id="14" name="Picture 13" descr="utk presentas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4" y="6530528"/>
            <a:ext cx="9144000" cy="377434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8C18-B30D-4788-87C2-53F647B9F2D6}" type="slidenum">
              <a:rPr kumimoji="0" lang="id-ID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08000" cy="12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2365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00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67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10600" y="6400800"/>
            <a:ext cx="533400" cy="457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5360" y="6461760"/>
            <a:ext cx="548640" cy="396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4B0FC96-81BC-48F6-8F1A-73ED4F03450C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9448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64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67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96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AD1CAF-6FB3-4C2D-AC88-37D4A38F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98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73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F0972EF-62F0-46F1-B336-408E3B50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48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381071"/>
            <a:ext cx="85344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4400" b="1" dirty="0" smtClean="0">
                <a:solidFill>
                  <a:schemeClr val="tx2"/>
                </a:solidFill>
              </a:rPr>
              <a:t>PENGEMBANGAN </a:t>
            </a:r>
          </a:p>
          <a:p>
            <a:pPr algn="ctr"/>
            <a:r>
              <a:rPr lang="id-ID" sz="4400" b="1" dirty="0" smtClean="0">
                <a:solidFill>
                  <a:schemeClr val="tx2"/>
                </a:solidFill>
              </a:rPr>
              <a:t>ASURANSI MIKRO</a:t>
            </a:r>
          </a:p>
        </p:txBody>
      </p:sp>
      <p:pic>
        <p:nvPicPr>
          <p:cNvPr id="6" name="Picture 3" descr="D:\Lainnya\Seminar Asuransi Mikro Indonesia-OJK\Logo Mikro Asuransi &amp; Mikro Asuransi Syariah\Logo Mikro Asuransi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910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Program Pengembangan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257800"/>
          </a:xfrm>
        </p:spPr>
        <p:txBody>
          <a:bodyPr/>
          <a:lstStyle/>
          <a:p>
            <a:r>
              <a:rPr lang="id-ID" sz="2800" dirty="0" smtClean="0"/>
              <a:t>Tujuan </a:t>
            </a:r>
            <a:r>
              <a:rPr lang="id-ID" sz="2800" i="1" dirty="0" smtClean="0"/>
              <a:t>Public awareness</a:t>
            </a:r>
            <a:r>
              <a:rPr lang="id-ID" sz="2800" dirty="0" smtClean="0"/>
              <a:t> dan edukasi:</a:t>
            </a:r>
          </a:p>
          <a:p>
            <a:pPr lvl="1"/>
            <a:r>
              <a:rPr lang="id-ID" sz="2000" dirty="0" smtClean="0"/>
              <a:t>Menciptakan </a:t>
            </a:r>
            <a:r>
              <a:rPr lang="id-ID" sz="2000" i="1" dirty="0" smtClean="0"/>
              <a:t>awareness stakeholders </a:t>
            </a:r>
            <a:r>
              <a:rPr lang="id-ID" sz="2000" dirty="0" smtClean="0"/>
              <a:t>sehingga dapat berpartisipasi sesuai dengan kapasitas yang dimiliki.</a:t>
            </a:r>
            <a:r>
              <a:rPr lang="fi-FI" sz="2000" dirty="0" smtClean="0"/>
              <a:t> </a:t>
            </a:r>
            <a:endParaRPr lang="id-ID" sz="2000" dirty="0" smtClean="0"/>
          </a:p>
          <a:p>
            <a:pPr lvl="1"/>
            <a:r>
              <a:rPr lang="id-ID" sz="2000" dirty="0" smtClean="0"/>
              <a:t>Memberikan pemahaman kepada masyarakat sehingga dapat memanfaatkan produk asuransi mikro dengan tepat.</a:t>
            </a:r>
          </a:p>
          <a:p>
            <a:r>
              <a:rPr lang="id-ID" sz="2800" dirty="0" smtClean="0"/>
              <a:t>Bentuk Kegiatan:</a:t>
            </a:r>
          </a:p>
          <a:p>
            <a:pPr lvl="1"/>
            <a:r>
              <a:rPr lang="id-ID" sz="2000" dirty="0" smtClean="0"/>
              <a:t>Peluncuran </a:t>
            </a:r>
            <a:r>
              <a:rPr lang="id-ID" sz="2000" i="1" dirty="0" smtClean="0"/>
              <a:t>grand design</a:t>
            </a:r>
            <a:r>
              <a:rPr lang="en-GB" sz="2000" dirty="0" smtClean="0"/>
              <a:t>.</a:t>
            </a:r>
            <a:endParaRPr lang="id-ID" sz="2000" dirty="0" smtClean="0"/>
          </a:p>
          <a:p>
            <a:pPr lvl="1"/>
            <a:r>
              <a:rPr lang="id-ID" sz="2000" dirty="0" smtClean="0"/>
              <a:t>Publikasi tentang asuransi mikro pada media masa.</a:t>
            </a:r>
          </a:p>
          <a:p>
            <a:pPr lvl="1"/>
            <a:r>
              <a:rPr lang="id-ID" sz="2000" dirty="0" smtClean="0"/>
              <a:t>Pembuatan sarana pengenal &amp; edukasi asuransi mikro.</a:t>
            </a:r>
          </a:p>
          <a:p>
            <a:pPr lvl="1"/>
            <a:r>
              <a:rPr lang="id-ID" sz="2000" dirty="0" smtClean="0"/>
              <a:t>Edukasi disinergikan dengan kegiatan literasi jasa keuangan.</a:t>
            </a:r>
          </a:p>
          <a:p>
            <a:r>
              <a:rPr lang="id-ID" sz="2800" dirty="0" smtClean="0"/>
              <a:t>Progres kegiatan:</a:t>
            </a:r>
          </a:p>
          <a:p>
            <a:pPr lvl="1"/>
            <a:r>
              <a:rPr lang="id-ID" sz="2000" dirty="0" smtClean="0"/>
              <a:t>Peluncuran Grand Desain Asuransi Mikro Indonesia – 17 Oktober 2013</a:t>
            </a:r>
          </a:p>
          <a:p>
            <a:pPr lvl="1"/>
            <a:r>
              <a:rPr lang="id-ID" sz="2000" dirty="0" smtClean="0"/>
              <a:t>Telah dibuat logo</a:t>
            </a:r>
            <a:r>
              <a:rPr lang="en-GB" sz="2000" dirty="0" smtClean="0"/>
              <a:t>,</a:t>
            </a:r>
            <a:r>
              <a:rPr lang="id-ID" sz="2000" dirty="0" smtClean="0"/>
              <a:t> jingle asuransi mikro</a:t>
            </a:r>
            <a:r>
              <a:rPr lang="en-GB" sz="2000" dirty="0" smtClean="0"/>
              <a:t>,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komik</a:t>
            </a:r>
            <a:r>
              <a:rPr lang="en-GB" sz="2000" dirty="0" smtClean="0"/>
              <a:t> </a:t>
            </a:r>
            <a:r>
              <a:rPr lang="en-GB" sz="2000" dirty="0" err="1" smtClean="0"/>
              <a:t>asuransi</a:t>
            </a:r>
            <a:r>
              <a:rPr lang="en-GB" sz="2000" dirty="0" smtClean="0"/>
              <a:t> </a:t>
            </a:r>
            <a:r>
              <a:rPr lang="en-GB" sz="2000" dirty="0" err="1" smtClean="0"/>
              <a:t>mikro</a:t>
            </a:r>
            <a:r>
              <a:rPr lang="id-ID" sz="2000" dirty="0" smtClean="0"/>
              <a:t>.</a:t>
            </a:r>
          </a:p>
          <a:p>
            <a:pPr marL="366713" lvl="1" indent="0">
              <a:buNone/>
            </a:pPr>
            <a:endParaRPr lang="id-ID" sz="2000" dirty="0" smtClean="0"/>
          </a:p>
          <a:p>
            <a:pPr lvl="1"/>
            <a:endParaRPr lang="id-ID" dirty="0" smtClean="0"/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4572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b="1" i="1" dirty="0" smtClean="0"/>
              <a:t>Public Awareness &amp; Edukasi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xmlns="" val="424859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Program Pengembangan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id-ID" sz="2800" dirty="0" smtClean="0"/>
              <a:t>Disusun oleh asosiasi dengan dukungan OJK</a:t>
            </a:r>
            <a:endParaRPr lang="en-GB" sz="2800" dirty="0" smtClean="0"/>
          </a:p>
          <a:p>
            <a:r>
              <a:rPr lang="id-ID" sz="2800" dirty="0"/>
              <a:t>Jenis produk:</a:t>
            </a:r>
            <a:endParaRPr lang="en-GB" sz="2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"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Peci</a:t>
            </a:r>
            <a:r>
              <a:rPr lang="en-US" sz="2800" dirty="0"/>
              <a:t>" </a:t>
            </a:r>
            <a:r>
              <a:rPr lang="en-US" sz="2800" dirty="0" err="1"/>
              <a:t>dari</a:t>
            </a:r>
            <a:r>
              <a:rPr lang="en-US" sz="2800" dirty="0"/>
              <a:t> AAIJ;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"</a:t>
            </a:r>
            <a:r>
              <a:rPr lang="en-US" sz="2800" dirty="0" err="1"/>
              <a:t>Asuransiku</a:t>
            </a:r>
            <a:r>
              <a:rPr lang="en-US" sz="2800" dirty="0"/>
              <a:t>","</a:t>
            </a:r>
            <a:r>
              <a:rPr lang="en-US" sz="2800" dirty="0" err="1"/>
              <a:t>warisanku</a:t>
            </a:r>
            <a:r>
              <a:rPr lang="en-US" sz="2800" dirty="0"/>
              <a:t>","</a:t>
            </a:r>
            <a:r>
              <a:rPr lang="en-US" sz="2800" dirty="0" err="1"/>
              <a:t>rumahku</a:t>
            </a:r>
            <a:r>
              <a:rPr lang="en-US" sz="2800" dirty="0"/>
              <a:t>","Stop Usaha (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erupsi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)" </a:t>
            </a:r>
            <a:r>
              <a:rPr lang="en-US" sz="2800" dirty="0" err="1"/>
              <a:t>dari</a:t>
            </a:r>
            <a:r>
              <a:rPr lang="en-US" sz="2800" dirty="0"/>
              <a:t> AAUI; </a:t>
            </a:r>
            <a:r>
              <a:rPr lang="en-US" sz="2800" dirty="0" err="1"/>
              <a:t>dan</a:t>
            </a:r>
            <a:endParaRPr lang="en-US" sz="2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"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Bijak</a:t>
            </a:r>
            <a:r>
              <a:rPr lang="en-US" sz="2800" dirty="0"/>
              <a:t>" </a:t>
            </a:r>
            <a:r>
              <a:rPr lang="en-US" sz="2800" dirty="0" err="1"/>
              <a:t>dari</a:t>
            </a:r>
            <a:r>
              <a:rPr lang="en-US" sz="2800" dirty="0"/>
              <a:t> AASI</a:t>
            </a:r>
            <a:r>
              <a:rPr lang="en-US" sz="2800" dirty="0" smtClean="0"/>
              <a:t>.</a:t>
            </a:r>
            <a:endParaRPr lang="en-GB" sz="2800" dirty="0" smtClean="0"/>
          </a:p>
          <a:p>
            <a:r>
              <a:rPr lang="en-GB" sz="2800" dirty="0" err="1" smtClean="0"/>
              <a:t>Telah</a:t>
            </a:r>
            <a:r>
              <a:rPr lang="en-GB" sz="2800" dirty="0" smtClean="0"/>
              <a:t> </a:t>
            </a:r>
            <a:r>
              <a:rPr lang="en-GB" sz="2800" dirty="0" err="1" smtClean="0"/>
              <a:t>dilakukan</a:t>
            </a:r>
            <a:r>
              <a:rPr lang="en-GB" sz="2800" dirty="0" smtClean="0"/>
              <a:t> </a:t>
            </a:r>
            <a:r>
              <a:rPr lang="en-GB" sz="2800" dirty="0" err="1" smtClean="0"/>
              <a:t>sosialisasi</a:t>
            </a:r>
            <a:r>
              <a:rPr lang="en-GB" sz="2800" dirty="0" smtClean="0"/>
              <a:t> di </a:t>
            </a:r>
            <a:r>
              <a:rPr lang="en-GB" sz="2800" dirty="0" err="1" smtClean="0"/>
              <a:t>kota</a:t>
            </a:r>
            <a:r>
              <a:rPr lang="en-GB" sz="2800" dirty="0" smtClean="0"/>
              <a:t> Malang </a:t>
            </a:r>
            <a:r>
              <a:rPr lang="en-GB" sz="2800" dirty="0" err="1" smtClean="0"/>
              <a:t>dan</a:t>
            </a:r>
            <a:r>
              <a:rPr lang="en-GB" sz="2800" dirty="0" smtClean="0"/>
              <a:t> Surabaya (30 Sept-1 </a:t>
            </a:r>
            <a:r>
              <a:rPr lang="en-GB" sz="2800" dirty="0" err="1" smtClean="0"/>
              <a:t>Okt</a:t>
            </a:r>
            <a:r>
              <a:rPr lang="en-GB" sz="2800" dirty="0" smtClean="0"/>
              <a:t> 2014)</a:t>
            </a:r>
          </a:p>
          <a:p>
            <a:r>
              <a:rPr lang="en-GB" sz="2800" dirty="0" smtClean="0"/>
              <a:t>Akan </a:t>
            </a:r>
            <a:r>
              <a:rPr lang="en-GB" sz="2800" dirty="0" err="1" smtClean="0"/>
              <a:t>dilaksanakan</a:t>
            </a:r>
            <a:r>
              <a:rPr lang="en-GB" sz="2800" dirty="0" smtClean="0"/>
              <a:t> </a:t>
            </a:r>
            <a:r>
              <a:rPr lang="en-GB" sz="2800" dirty="0" err="1" smtClean="0"/>
              <a:t>sosialisasi</a:t>
            </a:r>
            <a:r>
              <a:rPr lang="en-GB" sz="2800" dirty="0" smtClean="0"/>
              <a:t> di Bogor </a:t>
            </a:r>
            <a:r>
              <a:rPr lang="en-GB" sz="2800" dirty="0" err="1" smtClean="0"/>
              <a:t>akhir</a:t>
            </a:r>
            <a:r>
              <a:rPr lang="en-GB" sz="2800" dirty="0" smtClean="0"/>
              <a:t> </a:t>
            </a:r>
            <a:r>
              <a:rPr lang="en-GB" sz="2800" dirty="0" err="1" smtClean="0"/>
              <a:t>Oktober</a:t>
            </a:r>
            <a:r>
              <a:rPr lang="en-GB" sz="2800" dirty="0" smtClean="0"/>
              <a:t> 2014</a:t>
            </a:r>
            <a:endParaRPr lang="id-ID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4572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dirty="0" smtClean="0"/>
              <a:t>Produk Standar Asuransi Mikro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76941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400" dirty="0" smtClean="0"/>
              <a:t>Program Pengembangan</a:t>
            </a:r>
            <a:endParaRPr lang="id-ID" sz="3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id-ID" dirty="0" smtClean="0"/>
              <a:t>Produk yang dipasarkan </a:t>
            </a:r>
            <a:r>
              <a:rPr lang="en-GB" dirty="0" err="1" smtClean="0"/>
              <a:t>bersama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satu</a:t>
            </a:r>
            <a:r>
              <a:rPr lang="en-GB" dirty="0" smtClean="0"/>
              <a:t> </a:t>
            </a:r>
            <a:r>
              <a:rPr lang="en-GB" dirty="0" err="1" smtClean="0"/>
              <a:t>layanan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lembaga</a:t>
            </a:r>
            <a:r>
              <a:rPr lang="en-GB" dirty="0" smtClean="0"/>
              <a:t> </a:t>
            </a:r>
            <a:r>
              <a:rPr lang="id-ID" dirty="0" smtClean="0"/>
              <a:t>jasa keuangan </a:t>
            </a:r>
            <a:r>
              <a:rPr lang="en-GB" dirty="0" smtClean="0"/>
              <a:t>lain </a:t>
            </a:r>
            <a:r>
              <a:rPr lang="id-ID" dirty="0" smtClean="0"/>
              <a:t>dan </a:t>
            </a:r>
            <a:r>
              <a:rPr lang="en-GB" dirty="0" smtClean="0"/>
              <a:t>program </a:t>
            </a:r>
            <a:r>
              <a:rPr lang="id-ID" i="1" dirty="0" smtClean="0"/>
              <a:t>branchless banking</a:t>
            </a:r>
            <a:r>
              <a:rPr lang="en-GB" i="1" dirty="0"/>
              <a:t> </a:t>
            </a:r>
            <a:r>
              <a:rPr lang="en-GB" i="1" dirty="0" smtClean="0"/>
              <a:t>(</a:t>
            </a:r>
            <a:r>
              <a:rPr lang="en-GB" i="1" dirty="0" err="1" smtClean="0"/>
              <a:t>laku</a:t>
            </a:r>
            <a:r>
              <a:rPr lang="en-GB" i="1" dirty="0" smtClean="0"/>
              <a:t> </a:t>
            </a:r>
            <a:r>
              <a:rPr lang="en-GB" i="1" dirty="0" err="1" smtClean="0"/>
              <a:t>pandai</a:t>
            </a:r>
            <a:r>
              <a:rPr lang="en-GB" i="1" dirty="0" smtClean="0"/>
              <a:t>)</a:t>
            </a:r>
            <a:endParaRPr lang="id-ID" dirty="0" smtClean="0"/>
          </a:p>
          <a:p>
            <a:r>
              <a:rPr lang="en-GB" dirty="0" err="1" smtClean="0"/>
              <a:t>Layanan</a:t>
            </a:r>
            <a:r>
              <a:rPr lang="en-GB" dirty="0" smtClean="0"/>
              <a:t> </a:t>
            </a:r>
            <a:r>
              <a:rPr lang="en-GB" dirty="0" err="1" smtClean="0"/>
              <a:t>bersama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Produk asuransi mikro yang diusulkan adalah produk asuransi kecelakaan diri.</a:t>
            </a:r>
          </a:p>
          <a:p>
            <a:pPr lvl="1"/>
            <a:r>
              <a:rPr lang="id-ID" dirty="0" smtClean="0"/>
              <a:t>Produk asuransi mikro akan dibundling dengan tabungan dan emas.</a:t>
            </a:r>
          </a:p>
          <a:p>
            <a:r>
              <a:rPr lang="id-ID" i="1" dirty="0" smtClean="0"/>
              <a:t>Branchless banking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Produk asuransi mikro dapat dipasarkan oleh agen </a:t>
            </a:r>
            <a:r>
              <a:rPr lang="id-ID" i="1" dirty="0" smtClean="0"/>
              <a:t>branchless banking</a:t>
            </a:r>
            <a:r>
              <a:rPr lang="en-GB" i="1" dirty="0" smtClean="0"/>
              <a:t>.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4572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err="1" smtClean="0"/>
              <a:t>Layanan</a:t>
            </a:r>
            <a:r>
              <a:rPr lang="en-GB" dirty="0" smtClean="0"/>
              <a:t> </a:t>
            </a:r>
            <a:r>
              <a:rPr lang="en-GB" dirty="0" err="1" smtClean="0"/>
              <a:t>bersama</a:t>
            </a:r>
            <a:r>
              <a:rPr lang="en-GB" dirty="0" smtClean="0"/>
              <a:t> </a:t>
            </a:r>
            <a:r>
              <a:rPr lang="id-ID" dirty="0" smtClean="0"/>
              <a:t>dan Branchless Banking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7995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400" dirty="0" smtClean="0"/>
              <a:t>Program Pengembangan</a:t>
            </a:r>
            <a:endParaRPr lang="id-ID" sz="3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id-ID" i="1" dirty="0" smtClean="0"/>
              <a:t>Capacity building </a:t>
            </a:r>
            <a:r>
              <a:rPr lang="id-ID" dirty="0" smtClean="0"/>
              <a:t>dimaksudkan untuk mendukung inovasi – inovasi dalam penyediaan asuransi mikro.</a:t>
            </a:r>
          </a:p>
          <a:p>
            <a:r>
              <a:rPr lang="id-ID" i="1" dirty="0" smtClean="0"/>
              <a:t>Capacity building </a:t>
            </a:r>
            <a:r>
              <a:rPr lang="id-ID" dirty="0" smtClean="0"/>
              <a:t>dilakukan melalui pelatihan dan pembentukan forum / pusat knowledge sharing, baik atas inisiatif pelaku industri maupun OJK.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4572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dirty="0" smtClean="0"/>
              <a:t>Capacity Building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7995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Program Pengembangan</a:t>
            </a:r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r>
              <a:rPr lang="id-ID" sz="2400" dirty="0" smtClean="0"/>
              <a:t>Ruang lingkup pengaturan:</a:t>
            </a:r>
          </a:p>
          <a:p>
            <a:pPr lvl="1"/>
            <a:r>
              <a:rPr lang="id-ID" sz="2100" dirty="0" smtClean="0"/>
              <a:t>Bentuk dan Ketentuan polis</a:t>
            </a:r>
          </a:p>
          <a:p>
            <a:pPr lvl="1"/>
            <a:r>
              <a:rPr lang="id-ID" sz="2100" dirty="0" smtClean="0"/>
              <a:t>Pembayaran premi dan klaim</a:t>
            </a:r>
          </a:p>
          <a:p>
            <a:pPr lvl="1"/>
            <a:r>
              <a:rPr lang="id-ID" sz="2100" dirty="0" smtClean="0"/>
              <a:t>Pelaporan produk</a:t>
            </a:r>
          </a:p>
          <a:p>
            <a:pPr lvl="1"/>
            <a:r>
              <a:rPr lang="id-ID" sz="2100" dirty="0" smtClean="0"/>
              <a:t>Saluran distribusi</a:t>
            </a:r>
          </a:p>
          <a:p>
            <a:pPr lvl="1"/>
            <a:r>
              <a:rPr lang="id-ID" sz="2100" dirty="0" smtClean="0"/>
              <a:t>Monitoring dan pelaporan kinerja</a:t>
            </a:r>
          </a:p>
          <a:p>
            <a:r>
              <a:rPr lang="id-ID" sz="2400" dirty="0" smtClean="0"/>
              <a:t>Konsep kajian dan RPOJK dalam tahap meminta masukan kepada direktorat terkait di pengawasan IKNB.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4572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dirty="0" smtClean="0"/>
              <a:t>Penyusunan Peraturan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70317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Aktivitas Penunjang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953000"/>
          </a:xfrm>
        </p:spPr>
        <p:txBody>
          <a:bodyPr/>
          <a:lstStyle/>
          <a:p>
            <a:r>
              <a:rPr lang="id-ID" sz="2400" dirty="0" smtClean="0"/>
              <a:t>Telah dibentuk Tim Pengembangan Asuransi Mikro –Juni 2013</a:t>
            </a:r>
          </a:p>
          <a:p>
            <a:r>
              <a:rPr lang="id-ID" sz="2400" dirty="0" smtClean="0"/>
              <a:t>OJK menjadi co-host International Microinsurance Conference di Jakarta – 12-14 Nov 2013</a:t>
            </a:r>
          </a:p>
          <a:p>
            <a:r>
              <a:rPr lang="id-ID" sz="2400" dirty="0" smtClean="0"/>
              <a:t>Telah dilaksanakan survey dan penelitian:</a:t>
            </a:r>
          </a:p>
          <a:p>
            <a:pPr lvl="1"/>
            <a:r>
              <a:rPr lang="id-ID" sz="2000" dirty="0" smtClean="0"/>
              <a:t>Bersama konsultan World Bank tentang asuransi mikro – Agustus 2013-Mei 2014</a:t>
            </a:r>
          </a:p>
          <a:p>
            <a:pPr lvl="1"/>
            <a:r>
              <a:rPr lang="id-ID" sz="2000" dirty="0" smtClean="0"/>
              <a:t>Bersama konsultan GIZ tentang asuransi syariah mikro - Feb-April 2014</a:t>
            </a:r>
          </a:p>
          <a:p>
            <a:r>
              <a:rPr lang="id-ID" sz="2300" dirty="0"/>
              <a:t>OJK menjadi co-host </a:t>
            </a:r>
            <a:r>
              <a:rPr lang="id-ID" sz="2300" dirty="0" smtClean="0"/>
              <a:t>2014 Microtakaful Conference Indonesia di Jakarta 25 April 2014</a:t>
            </a:r>
            <a:endParaRPr lang="id-ID" sz="2300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4572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dirty="0" smtClean="0"/>
              <a:t>Kegiattan tahun 2013 - 2014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70903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D1CAF-6FB3-4C2D-AC88-37D4A38F9D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jingle aj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228288"/>
            <a:ext cx="8305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5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128" y="2133600"/>
            <a:ext cx="54617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Terima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Kasih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….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Pokok Bahasan</a:t>
            </a:r>
            <a:endParaRPr lang="id-ID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82618949"/>
              </p:ext>
            </p:extLst>
          </p:nvPr>
        </p:nvGraphicFramePr>
        <p:xfrm>
          <a:off x="914400" y="1397000"/>
          <a:ext cx="7543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2039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64EF7-7CD0-47BD-B198-5568FC19B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7864EF7-7CD0-47BD-B198-5568FC19B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5C78A-B11F-4ED1-BB9D-E6CD0BB81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A775C78A-B11F-4ED1-BB9D-E6CD0BB81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002831-4941-4A0C-9E7D-37F2C3592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8A002831-4941-4A0C-9E7D-37F2C3592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C9546-5D1B-44A3-A728-4D952DA94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5F2C9546-5D1B-44A3-A728-4D952DA94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65D1FC-6F69-49B5-AEBA-2EA818CD5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DD65D1FC-6F69-49B5-AEBA-2EA818CD5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4ABA7-CF71-4E1F-9D5A-782913B05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6E54ABA7-CF71-4E1F-9D5A-782913B05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BEF4BA-BDBD-4E61-8918-A88025AEB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9BEF4BA-BDBD-4E61-8918-A88025AEB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3BB10E-0DC0-4D68-9FD1-2C659A0F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793BB10E-0DC0-4D68-9FD1-2C659A0FF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D2FDF8-4E81-4DCF-82BA-B6DE9ABE1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EAD2FDF8-4E81-4DCF-82BA-B6DE9ABE1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Latar Belakang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Tujuan OJK untuk mewujudkan sistem keuangan yang tumbuh secara berkelanjutan dan stabil.</a:t>
            </a:r>
          </a:p>
          <a:p>
            <a:r>
              <a:rPr lang="id-ID" sz="2400" dirty="0" smtClean="0"/>
              <a:t>Pilar 3 Strategi nasional literasi keuangan: Pengembangan Produk dan Jasa Keuangan.</a:t>
            </a:r>
          </a:p>
          <a:p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tahun</a:t>
            </a:r>
            <a:r>
              <a:rPr lang="en-GB" sz="2400" dirty="0" smtClean="0"/>
              <a:t> 2013, </a:t>
            </a:r>
            <a:r>
              <a:rPr lang="en-GB" sz="2400" dirty="0"/>
              <a:t>j</a:t>
            </a:r>
            <a:r>
              <a:rPr lang="id-ID" sz="2400" dirty="0" smtClean="0"/>
              <a:t>umlah </a:t>
            </a:r>
            <a:r>
              <a:rPr lang="en-GB" sz="2400" dirty="0" err="1" smtClean="0"/>
              <a:t>pemegang</a:t>
            </a:r>
            <a:r>
              <a:rPr lang="en-GB" sz="2400" dirty="0" smtClean="0"/>
              <a:t> </a:t>
            </a:r>
            <a:r>
              <a:rPr lang="id-ID" sz="2400" dirty="0" smtClean="0"/>
              <a:t>polis asuransi di </a:t>
            </a:r>
            <a:r>
              <a:rPr lang="id-ID" sz="2400" dirty="0"/>
              <a:t>Indonesia hanya 67 juta, 10 juta </a:t>
            </a:r>
            <a:r>
              <a:rPr lang="id-ID" sz="2400" dirty="0" smtClean="0"/>
              <a:t>asuransi </a:t>
            </a:r>
            <a:r>
              <a:rPr lang="id-ID" sz="2400" dirty="0"/>
              <a:t>individu, 57 </a:t>
            </a:r>
            <a:r>
              <a:rPr lang="id-ID" sz="2400" dirty="0" smtClean="0"/>
              <a:t>asuransi kumpulan.</a:t>
            </a:r>
          </a:p>
          <a:p>
            <a:r>
              <a:rPr lang="id-ID" sz="2400" dirty="0"/>
              <a:t>32% masyarakat Indonesia tidak memiliki tabungan atau asuransi ketika terjadi </a:t>
            </a:r>
            <a:r>
              <a:rPr lang="id-ID" sz="2400" dirty="0" smtClean="0"/>
              <a:t>musibah</a:t>
            </a:r>
            <a:r>
              <a:rPr lang="en-GB" sz="2400" dirty="0" smtClean="0"/>
              <a:t> (survey bank </a:t>
            </a:r>
            <a:r>
              <a:rPr lang="en-GB" sz="2400" dirty="0" err="1" smtClean="0"/>
              <a:t>dunia</a:t>
            </a:r>
            <a:r>
              <a:rPr lang="en-GB" sz="2400" dirty="0" smtClean="0"/>
              <a:t> </a:t>
            </a:r>
            <a:r>
              <a:rPr lang="en-GB" sz="2400" dirty="0" err="1" smtClean="0"/>
              <a:t>tahun</a:t>
            </a:r>
            <a:r>
              <a:rPr lang="en-GB" sz="2400" dirty="0" smtClean="0"/>
              <a:t> 2013</a:t>
            </a:r>
            <a:endParaRPr lang="id-ID" sz="2400" dirty="0"/>
          </a:p>
          <a:p>
            <a:pPr lvl="0">
              <a:buClr>
                <a:srgbClr val="C0504D"/>
              </a:buClr>
            </a:pPr>
            <a:r>
              <a:rPr lang="id-ID" sz="2400" dirty="0"/>
              <a:t>Ketiadaan perlindungan atas risiko keuangan bagi masyarakat berpenghasilan rendah berpotensi mendorong masyarakat tersebut jatuh ke dalam kemiskinan apabila terjadi musibah</a:t>
            </a:r>
            <a:r>
              <a:rPr lang="id-ID" sz="2400" dirty="0" smtClean="0"/>
              <a:t>.</a:t>
            </a:r>
            <a:r>
              <a:rPr lang="id-ID" sz="2400" dirty="0">
                <a:solidFill>
                  <a:prstClr val="black"/>
                </a:solidFill>
              </a:rPr>
              <a:t> </a:t>
            </a:r>
            <a:endParaRPr lang="en-GB" sz="2400" dirty="0" smtClean="0">
              <a:solidFill>
                <a:prstClr val="black"/>
              </a:solidFill>
            </a:endParaRP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134093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Asuransi Mikro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“</a:t>
            </a:r>
            <a:r>
              <a:rPr lang="en-US" altLang="zh-CN" dirty="0" err="1"/>
              <a:t>Asuransi</a:t>
            </a:r>
            <a:r>
              <a:rPr lang="en-US" altLang="zh-CN" dirty="0"/>
              <a:t> </a:t>
            </a:r>
            <a:r>
              <a:rPr lang="en-US" altLang="zh-CN" dirty="0" err="1"/>
              <a:t>Mikro</a:t>
            </a:r>
            <a:r>
              <a:rPr lang="en-US" altLang="zh-CN" dirty="0"/>
              <a:t> Indonesia </a:t>
            </a:r>
            <a:r>
              <a:rPr lang="en-US" altLang="zh-CN" dirty="0" err="1"/>
              <a:t>adalah</a:t>
            </a:r>
            <a:r>
              <a:rPr lang="en-US" altLang="zh-CN" dirty="0"/>
              <a:t> </a:t>
            </a:r>
            <a:r>
              <a:rPr lang="en-US" altLang="zh-CN" dirty="0" err="1"/>
              <a:t>produk</a:t>
            </a:r>
            <a:r>
              <a:rPr lang="en-US" altLang="zh-CN" dirty="0"/>
              <a:t> </a:t>
            </a:r>
            <a:r>
              <a:rPr lang="en-US" altLang="zh-CN" dirty="0" err="1"/>
              <a:t>asuransi</a:t>
            </a:r>
            <a:r>
              <a:rPr lang="en-US" altLang="zh-CN" dirty="0"/>
              <a:t> yang </a:t>
            </a:r>
            <a:r>
              <a:rPr lang="en-US" altLang="zh-CN" dirty="0" err="1"/>
              <a:t>diperuntukkan</a:t>
            </a:r>
            <a:r>
              <a:rPr lang="en-US" altLang="zh-CN" dirty="0"/>
              <a:t> </a:t>
            </a:r>
            <a:r>
              <a:rPr lang="en-US" altLang="zh-CN" dirty="0" err="1"/>
              <a:t>bagi</a:t>
            </a:r>
            <a:r>
              <a:rPr lang="en-US" altLang="zh-CN" dirty="0"/>
              <a:t> </a:t>
            </a:r>
            <a:r>
              <a:rPr lang="en-US" altLang="zh-CN" dirty="0" err="1"/>
              <a:t>masyarakat</a:t>
            </a:r>
            <a:r>
              <a:rPr lang="en-US" altLang="zh-CN" dirty="0"/>
              <a:t> </a:t>
            </a:r>
            <a:r>
              <a:rPr lang="en-US" altLang="zh-CN" dirty="0" err="1"/>
              <a:t>berpenghasilan</a:t>
            </a:r>
            <a:r>
              <a:rPr lang="en-US" altLang="zh-CN" dirty="0"/>
              <a:t> </a:t>
            </a:r>
            <a:r>
              <a:rPr lang="en-US" altLang="zh-CN" dirty="0" err="1"/>
              <a:t>rendah</a:t>
            </a:r>
            <a:r>
              <a:rPr lang="en-US" altLang="zh-CN" dirty="0"/>
              <a:t>  yang </a:t>
            </a:r>
            <a:r>
              <a:rPr lang="en-US" altLang="zh-CN" dirty="0" err="1"/>
              <a:t>memiliki</a:t>
            </a:r>
            <a:r>
              <a:rPr lang="en-US" altLang="zh-CN" dirty="0"/>
              <a:t> </a:t>
            </a:r>
            <a:r>
              <a:rPr lang="en-US" altLang="zh-CN" dirty="0" err="1"/>
              <a:t>karakteristik</a:t>
            </a:r>
            <a:r>
              <a:rPr lang="en-US" altLang="zh-CN" dirty="0"/>
              <a:t>: </a:t>
            </a:r>
          </a:p>
          <a:p>
            <a:pPr algn="just"/>
            <a:r>
              <a:rPr lang="en-US" altLang="zh-CN" b="1" dirty="0" err="1">
                <a:solidFill>
                  <a:srgbClr val="0070C0"/>
                </a:solidFill>
              </a:rPr>
              <a:t>s</a:t>
            </a:r>
            <a:r>
              <a:rPr lang="en-US" altLang="zh-CN" b="1" dirty="0" err="1"/>
              <a:t>ederhana</a:t>
            </a:r>
            <a:r>
              <a:rPr lang="en-US" altLang="zh-CN" b="1" dirty="0"/>
              <a:t> </a:t>
            </a:r>
            <a:r>
              <a:rPr lang="en-US" altLang="zh-CN" dirty="0" err="1"/>
              <a:t>fitur</a:t>
            </a:r>
            <a:r>
              <a:rPr lang="en-US" altLang="zh-CN" dirty="0"/>
              <a:t> </a:t>
            </a:r>
            <a:r>
              <a:rPr lang="en-US" altLang="zh-CN" dirty="0" err="1"/>
              <a:t>dan</a:t>
            </a:r>
            <a:r>
              <a:rPr lang="en-US" altLang="zh-CN" dirty="0"/>
              <a:t> </a:t>
            </a:r>
            <a:r>
              <a:rPr lang="en-US" altLang="zh-CN" dirty="0" err="1"/>
              <a:t>administrasinya</a:t>
            </a:r>
            <a:r>
              <a:rPr lang="en-US" altLang="zh-CN" dirty="0"/>
              <a:t>, </a:t>
            </a:r>
          </a:p>
          <a:p>
            <a:pPr algn="just"/>
            <a:r>
              <a:rPr lang="en-US" altLang="zh-CN" b="1" dirty="0" err="1">
                <a:solidFill>
                  <a:srgbClr val="0070C0"/>
                </a:solidFill>
              </a:rPr>
              <a:t>m</a:t>
            </a:r>
            <a:r>
              <a:rPr lang="en-US" altLang="zh-CN" b="1" dirty="0" err="1"/>
              <a:t>udah</a:t>
            </a:r>
            <a:r>
              <a:rPr lang="en-US" altLang="zh-CN" dirty="0"/>
              <a:t> </a:t>
            </a:r>
            <a:r>
              <a:rPr lang="en-US" altLang="zh-CN" dirty="0" err="1"/>
              <a:t>didapat</a:t>
            </a:r>
            <a:r>
              <a:rPr lang="en-US" altLang="zh-CN" dirty="0"/>
              <a:t>, </a:t>
            </a:r>
          </a:p>
          <a:p>
            <a:pPr algn="just"/>
            <a:r>
              <a:rPr lang="en-US" altLang="zh-CN" b="1" dirty="0" err="1">
                <a:solidFill>
                  <a:srgbClr val="0070C0"/>
                </a:solidFill>
              </a:rPr>
              <a:t>e</a:t>
            </a:r>
            <a:r>
              <a:rPr lang="en-US" altLang="zh-CN" b="1" dirty="0" err="1"/>
              <a:t>konomis</a:t>
            </a:r>
            <a:r>
              <a:rPr lang="en-US" altLang="zh-CN" dirty="0"/>
              <a:t> </a:t>
            </a:r>
            <a:r>
              <a:rPr lang="en-US" altLang="zh-CN" dirty="0" err="1"/>
              <a:t>harganya</a:t>
            </a:r>
            <a:r>
              <a:rPr lang="en-US" altLang="zh-CN" dirty="0"/>
              <a:t>, </a:t>
            </a:r>
            <a:r>
              <a:rPr lang="en-US" altLang="zh-CN" dirty="0" err="1"/>
              <a:t>serta</a:t>
            </a:r>
            <a:r>
              <a:rPr lang="en-US" altLang="zh-CN" dirty="0"/>
              <a:t> </a:t>
            </a:r>
          </a:p>
          <a:p>
            <a:pPr algn="just"/>
            <a:r>
              <a:rPr lang="en-US" altLang="zh-CN" b="1" dirty="0" err="1">
                <a:solidFill>
                  <a:srgbClr val="0070C0"/>
                </a:solidFill>
              </a:rPr>
              <a:t>s</a:t>
            </a:r>
            <a:r>
              <a:rPr lang="en-US" altLang="zh-CN" b="1" dirty="0" err="1"/>
              <a:t>egera</a:t>
            </a:r>
            <a:r>
              <a:rPr lang="en-US" altLang="zh-CN" dirty="0"/>
              <a:t> </a:t>
            </a:r>
            <a:r>
              <a:rPr lang="en-US" altLang="zh-CN" dirty="0" err="1"/>
              <a:t>dalam</a:t>
            </a:r>
            <a:r>
              <a:rPr lang="en-US" altLang="zh-CN" dirty="0"/>
              <a:t> </a:t>
            </a:r>
            <a:r>
              <a:rPr lang="en-US" altLang="zh-CN" dirty="0" err="1"/>
              <a:t>penyelesaian</a:t>
            </a:r>
            <a:r>
              <a:rPr lang="en-US" altLang="zh-CN" dirty="0"/>
              <a:t> </a:t>
            </a:r>
            <a:r>
              <a:rPr lang="en-US" altLang="zh-CN" dirty="0" err="1"/>
              <a:t>dan</a:t>
            </a:r>
            <a:r>
              <a:rPr lang="en-US" altLang="zh-CN" dirty="0"/>
              <a:t> </a:t>
            </a:r>
            <a:r>
              <a:rPr lang="en-US" altLang="zh-CN" dirty="0" err="1"/>
              <a:t>pemberian</a:t>
            </a:r>
            <a:r>
              <a:rPr lang="en-US" altLang="zh-CN" dirty="0"/>
              <a:t> </a:t>
            </a:r>
            <a:r>
              <a:rPr lang="en-US" altLang="zh-CN" dirty="0" err="1"/>
              <a:t>santunannya</a:t>
            </a:r>
            <a:r>
              <a:rPr lang="en-US" altLang="zh-CN" dirty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229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Produk </a:t>
            </a:r>
            <a:r>
              <a:rPr lang="fi-FI" dirty="0" smtClean="0"/>
              <a:t>asuransi </a:t>
            </a:r>
            <a:r>
              <a:rPr lang="fi-FI" dirty="0"/>
              <a:t>mikro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r>
              <a:rPr lang="id-ID" sz="2400" dirty="0" smtClean="0"/>
              <a:t>Produk asuransi jiwa atau asuransi kerugian yang tidak memberikan manfaat investasi.</a:t>
            </a:r>
          </a:p>
          <a:p>
            <a:r>
              <a:rPr lang="id-ID" sz="2400" dirty="0" smtClean="0"/>
              <a:t>Manfaat pada dasarnya dalam bentuk santunan namun dimungkinkan </a:t>
            </a:r>
            <a:r>
              <a:rPr lang="id-ID" sz="2400" i="1" dirty="0" smtClean="0"/>
              <a:t>indemnity</a:t>
            </a:r>
            <a:r>
              <a:rPr lang="id-ID" sz="2400" dirty="0" smtClean="0"/>
              <a:t>.</a:t>
            </a:r>
          </a:p>
          <a:p>
            <a:r>
              <a:rPr lang="id-ID" sz="2400" dirty="0" smtClean="0"/>
              <a:t>Tanda kepesertaan berupa polis, sertifikat, kartu atau notifikasi SMS.</a:t>
            </a:r>
          </a:p>
          <a:p>
            <a:r>
              <a:rPr lang="id-ID" sz="2400" dirty="0" smtClean="0"/>
              <a:t>Pengecualian paling banyak 2 jenis.</a:t>
            </a:r>
          </a:p>
          <a:p>
            <a:r>
              <a:rPr lang="id-ID" sz="2400" dirty="0" smtClean="0"/>
              <a:t>Ketentuan polis dalam bahasa Indonesia maksimal 2 halaman.</a:t>
            </a:r>
          </a:p>
          <a:p>
            <a:r>
              <a:rPr lang="id-ID" sz="2400" dirty="0" smtClean="0"/>
              <a:t>Dokumen klaim maksimal 4 jenis dokumen.</a:t>
            </a:r>
          </a:p>
          <a:p>
            <a:r>
              <a:rPr lang="id-ID" sz="2400" dirty="0" smtClean="0"/>
              <a:t>Pembayaran klaim maksimal 10 hari setelah disetujui.</a:t>
            </a:r>
          </a:p>
        </p:txBody>
      </p:sp>
    </p:spTree>
    <p:extLst>
      <p:ext uri="{BB962C8B-B14F-4D97-AF65-F5344CB8AC3E}">
        <p14:creationId xmlns:p14="http://schemas.microsoft.com/office/powerpoint/2010/main" xmlns="" val="192545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</a:t>
            </a:r>
            <a:r>
              <a:rPr lang="id-ID" dirty="0" smtClean="0"/>
              <a:t>aluran distribusi </a:t>
            </a:r>
            <a:r>
              <a:rPr lang="sv-SE" dirty="0" smtClean="0"/>
              <a:t>asuransi </a:t>
            </a:r>
            <a:r>
              <a:rPr lang="sv-SE" dirty="0"/>
              <a:t>mikro</a:t>
            </a:r>
            <a:br>
              <a:rPr lang="sv-SE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/>
          <a:lstStyle/>
          <a:p>
            <a:r>
              <a:rPr lang="id-ID" sz="2800" dirty="0" smtClean="0"/>
              <a:t>Asuransi mikro dapat dipasarkan melalui:</a:t>
            </a:r>
          </a:p>
          <a:p>
            <a:pPr lvl="1"/>
            <a:r>
              <a:rPr lang="id-ID" sz="2000" dirty="0" smtClean="0"/>
              <a:t>Agen asuransi (berlaku ketentuan keagenan asuransi).</a:t>
            </a:r>
            <a:endParaRPr lang="id-ID" sz="2000" dirty="0"/>
          </a:p>
          <a:p>
            <a:pPr lvl="1"/>
            <a:r>
              <a:rPr lang="id-ID" sz="2000" dirty="0" smtClean="0"/>
              <a:t>Bank umum (berlaku ketentuan tentang </a:t>
            </a:r>
            <a:r>
              <a:rPr lang="id-ID" sz="2000" i="1" dirty="0" smtClean="0"/>
              <a:t>bancassurance </a:t>
            </a:r>
            <a:r>
              <a:rPr lang="id-ID" sz="2000" dirty="0"/>
              <a:t>saat ini kecuali </a:t>
            </a:r>
            <a:r>
              <a:rPr lang="id-ID" sz="2000" dirty="0" smtClean="0"/>
              <a:t>sertifikasi bagi tenaga pemasar).</a:t>
            </a:r>
          </a:p>
          <a:p>
            <a:pPr lvl="1"/>
            <a:r>
              <a:rPr lang="id-ID" sz="2000" dirty="0" smtClean="0"/>
              <a:t>Perorangan atau badan hukum selain agen asuransi dan bank umum.</a:t>
            </a:r>
          </a:p>
          <a:p>
            <a:r>
              <a:rPr lang="id-ID" sz="2800" dirty="0" smtClean="0"/>
              <a:t>Saluran distribusi dapat membantu proses aplikasi, pembayaran premi dan klaim sesuai PKS dengan perusahaan asuransi.</a:t>
            </a:r>
          </a:p>
          <a:p>
            <a:r>
              <a:rPr lang="id-ID" sz="2800" dirty="0" smtClean="0"/>
              <a:t>Tenaga pemasar pada bank umum atau pihak selain agen asuransi dan bank umum wajib memenuhi ketentuan mengenai pelatihan pemasar asuransi mikro</a:t>
            </a:r>
            <a:r>
              <a:rPr lang="id-ID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3660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Produk Asuransi Mikro yang Ada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953000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  <a:p>
            <a:r>
              <a:rPr lang="id-ID" dirty="0" smtClean="0"/>
              <a:t>Jenis produk </a:t>
            </a:r>
            <a:r>
              <a:rPr lang="en-GB" dirty="0" err="1" smtClean="0"/>
              <a:t>asuransi</a:t>
            </a:r>
            <a:r>
              <a:rPr lang="en-GB" dirty="0" smtClean="0"/>
              <a:t> </a:t>
            </a:r>
            <a:r>
              <a:rPr lang="en-GB" dirty="0" err="1" smtClean="0"/>
              <a:t>mikro</a:t>
            </a:r>
            <a:r>
              <a:rPr lang="en-GB" dirty="0" smtClean="0"/>
              <a:t> </a:t>
            </a:r>
            <a:r>
              <a:rPr lang="en-GB" dirty="0" err="1" smtClean="0"/>
              <a:t>saat</a:t>
            </a:r>
            <a:r>
              <a:rPr lang="en-GB" dirty="0" smtClean="0"/>
              <a:t> </a:t>
            </a:r>
            <a:r>
              <a:rPr lang="en-GB" dirty="0" err="1" smtClean="0"/>
              <a:t>ini</a:t>
            </a:r>
            <a:r>
              <a:rPr lang="id-ID" dirty="0" smtClean="0"/>
              <a:t> meliputi: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1602197"/>
              </p:ext>
            </p:extLst>
          </p:nvPr>
        </p:nvGraphicFramePr>
        <p:xfrm>
          <a:off x="762000" y="2971800"/>
          <a:ext cx="7620000" cy="2362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875"/>
                <a:gridCol w="4048125"/>
              </a:tblGrid>
              <a:tr h="621632">
                <a:tc>
                  <a:txBody>
                    <a:bodyPr/>
                    <a:lstStyle/>
                    <a:p>
                      <a:pPr marL="342900" marR="0" lvl="2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504D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k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ecelakaan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d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iri</a:t>
                      </a: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2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504D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Gempa bumi</a:t>
                      </a:r>
                    </a:p>
                  </a:txBody>
                  <a:tcPr/>
                </a:tc>
              </a:tr>
              <a:tr h="621632">
                <a:tc>
                  <a:txBody>
                    <a:bodyPr/>
                    <a:lstStyle/>
                    <a:p>
                      <a:pPr marL="342900" marR="0" lvl="2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504D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kebakaran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2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504D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Term life, termasuk credit life</a:t>
                      </a:r>
                    </a:p>
                  </a:txBody>
                  <a:tcPr/>
                </a:tc>
              </a:tr>
              <a:tr h="1118937">
                <a:tc>
                  <a:txBody>
                    <a:bodyPr/>
                    <a:lstStyle/>
                    <a:p>
                      <a:pPr marL="342900" marR="0" lvl="2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504D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kesehatan/penyakit tertentu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504D"/>
                        </a:buClr>
                        <a:buSzPct val="7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d-ID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172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Program Pengembangan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4525963"/>
          </a:xfrm>
        </p:spPr>
        <p:txBody>
          <a:bodyPr/>
          <a:lstStyle/>
          <a:p>
            <a:r>
              <a:rPr lang="id-ID" dirty="0" smtClean="0"/>
              <a:t>Menyusun </a:t>
            </a:r>
            <a:r>
              <a:rPr lang="id-ID" i="1" dirty="0" smtClean="0"/>
              <a:t>Grand design </a:t>
            </a:r>
            <a:r>
              <a:rPr lang="id-ID" dirty="0" smtClean="0"/>
              <a:t>pengembangan asuransi mikro.</a:t>
            </a:r>
          </a:p>
          <a:p>
            <a:r>
              <a:rPr lang="id-ID" dirty="0" smtClean="0"/>
              <a:t>Melaksanakan </a:t>
            </a:r>
            <a:r>
              <a:rPr lang="id-ID" i="1" dirty="0" smtClean="0"/>
              <a:t>public awarness </a:t>
            </a:r>
            <a:r>
              <a:rPr lang="id-ID" dirty="0" smtClean="0"/>
              <a:t>dan edukasi masyarakat.</a:t>
            </a:r>
          </a:p>
          <a:p>
            <a:r>
              <a:rPr lang="id-ID" dirty="0" smtClean="0"/>
              <a:t>Mendorong ketersediaan Produk Asuransi Mikro:</a:t>
            </a:r>
          </a:p>
          <a:p>
            <a:pPr lvl="1"/>
            <a:r>
              <a:rPr lang="id-ID" dirty="0" smtClean="0"/>
              <a:t>Produk standar asuransi mikro.</a:t>
            </a:r>
          </a:p>
          <a:p>
            <a:pPr lvl="1"/>
            <a:r>
              <a:rPr lang="id-ID" dirty="0" smtClean="0"/>
              <a:t>Pemasaran produk asuransi mikro melalui agen b</a:t>
            </a:r>
            <a:r>
              <a:rPr lang="id-ID" i="1" dirty="0" smtClean="0"/>
              <a:t>ranchless banking – </a:t>
            </a:r>
            <a:r>
              <a:rPr lang="id-ID" dirty="0" smtClean="0"/>
              <a:t>kerjasama dengan pengawasan perbankan</a:t>
            </a:r>
            <a:r>
              <a:rPr lang="id-ID" i="1" dirty="0" smtClean="0"/>
              <a:t>.</a:t>
            </a:r>
          </a:p>
          <a:p>
            <a:pPr lvl="1"/>
            <a:r>
              <a:rPr lang="id-ID" dirty="0" smtClean="0"/>
              <a:t>Produk </a:t>
            </a:r>
            <a:r>
              <a:rPr lang="id-ID" i="1" dirty="0" smtClean="0"/>
              <a:t>bundling</a:t>
            </a:r>
            <a:r>
              <a:rPr lang="id-ID" dirty="0" smtClean="0"/>
              <a:t> jasa keuangan – kerjasama dengan EPK.</a:t>
            </a:r>
          </a:p>
          <a:p>
            <a:r>
              <a:rPr lang="id-ID" dirty="0" smtClean="0"/>
              <a:t>Melakukan c</a:t>
            </a:r>
            <a:r>
              <a:rPr lang="id-ID" i="1" dirty="0" smtClean="0"/>
              <a:t>apacity building </a:t>
            </a:r>
            <a:r>
              <a:rPr lang="id-ID" dirty="0" smtClean="0"/>
              <a:t>pelaku industri &amp; regulator.</a:t>
            </a:r>
          </a:p>
          <a:p>
            <a:r>
              <a:rPr lang="id-ID" dirty="0" smtClean="0"/>
              <a:t>Membuat pengaturan yang mendukung.</a:t>
            </a:r>
          </a:p>
          <a:p>
            <a:endParaRPr lang="id-ID" dirty="0" smtClean="0"/>
          </a:p>
          <a:p>
            <a:endParaRPr lang="id-ID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4572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b="1" dirty="0" smtClean="0"/>
              <a:t>Jenis – Jenis Kegiatan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xmlns="" val="410998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Program Pengembangan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953000"/>
          </a:xfrm>
        </p:spPr>
        <p:txBody>
          <a:bodyPr/>
          <a:lstStyle/>
          <a:p>
            <a:r>
              <a:rPr lang="id-ID" dirty="0" smtClean="0"/>
              <a:t>Memuat definisi asuransi mikro, karakteristik produk asuransi mikro, rencana pengaturan dan strategi pengembangan.</a:t>
            </a:r>
          </a:p>
          <a:p>
            <a:r>
              <a:rPr lang="id-ID" dirty="0" smtClean="0"/>
              <a:t>Dimaksudkan sebagai media untuk menciptakan </a:t>
            </a:r>
            <a:r>
              <a:rPr lang="id-ID" i="1" dirty="0" smtClean="0"/>
              <a:t>public awareness </a:t>
            </a:r>
            <a:r>
              <a:rPr lang="id-ID" dirty="0" smtClean="0"/>
              <a:t>dan acuan awal bagi pemangku kepentingan dalam pengembangan asuransi mikro.</a:t>
            </a:r>
          </a:p>
          <a:p>
            <a:r>
              <a:rPr lang="id-ID" dirty="0" smtClean="0"/>
              <a:t>Telah diselesaikan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tahun</a:t>
            </a:r>
            <a:r>
              <a:rPr lang="en-GB" dirty="0" smtClean="0"/>
              <a:t> </a:t>
            </a:r>
            <a:r>
              <a:rPr lang="id-ID" dirty="0" smtClean="0"/>
              <a:t>2013.</a:t>
            </a:r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4572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b="1" i="1" dirty="0" smtClean="0"/>
              <a:t>Grand Design </a:t>
            </a:r>
            <a:r>
              <a:rPr lang="id-ID" b="1" dirty="0" smtClean="0"/>
              <a:t>Asuransi Mikro Indonesia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xmlns="" val="424859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5934</TotalTime>
  <Words>820</Words>
  <Application>Microsoft Office PowerPoint</Application>
  <PresentationFormat>On-screen Show (4:3)</PresentationFormat>
  <Paragraphs>112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Slide 1</vt:lpstr>
      <vt:lpstr>Pokok Bahasan</vt:lpstr>
      <vt:lpstr>Latar Belakang</vt:lpstr>
      <vt:lpstr>Definisi Asuransi Mikro</vt:lpstr>
      <vt:lpstr>Produk asuransi mikro</vt:lpstr>
      <vt:lpstr>Saluran distribusi asuransi mikro </vt:lpstr>
      <vt:lpstr>Produk Asuransi Mikro yang Ada</vt:lpstr>
      <vt:lpstr>Program Pengembangan</vt:lpstr>
      <vt:lpstr>Program Pengembangan</vt:lpstr>
      <vt:lpstr>Program Pengembangan</vt:lpstr>
      <vt:lpstr>Program Pengembangan</vt:lpstr>
      <vt:lpstr>Program Pengembangan</vt:lpstr>
      <vt:lpstr>Program Pengembangan</vt:lpstr>
      <vt:lpstr>Program Pengembangan</vt:lpstr>
      <vt:lpstr>Aktivitas Penunjang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Irham</cp:lastModifiedBy>
  <cp:revision>382</cp:revision>
  <cp:lastPrinted>2014-10-27T02:43:46Z</cp:lastPrinted>
  <dcterms:created xsi:type="dcterms:W3CDTF">2012-09-18T08:12:19Z</dcterms:created>
  <dcterms:modified xsi:type="dcterms:W3CDTF">2014-11-23T14:46:10Z</dcterms:modified>
</cp:coreProperties>
</file>